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796" r:id="rId2"/>
    <p:sldMasterId id="2147483755" r:id="rId3"/>
  </p:sldMasterIdLst>
  <p:notesMasterIdLst>
    <p:notesMasterId r:id="rId18"/>
  </p:notesMasterIdLst>
  <p:sldIdLst>
    <p:sldId id="566" r:id="rId4"/>
    <p:sldId id="562" r:id="rId5"/>
    <p:sldId id="563" r:id="rId6"/>
    <p:sldId id="564" r:id="rId7"/>
    <p:sldId id="565" r:id="rId8"/>
    <p:sldId id="540" r:id="rId9"/>
    <p:sldId id="538" r:id="rId10"/>
    <p:sldId id="539" r:id="rId11"/>
    <p:sldId id="549" r:id="rId12"/>
    <p:sldId id="542" r:id="rId13"/>
    <p:sldId id="554" r:id="rId14"/>
    <p:sldId id="561" r:id="rId15"/>
    <p:sldId id="501" r:id="rId16"/>
    <p:sldId id="567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黑体" pitchFamily="49" charset="-122"/>
      <p:regular r:id="rId23"/>
    </p:embeddedFont>
    <p:embeddedFont>
      <p:font typeface="幼圆" pitchFamily="49" charset="-122"/>
      <p:regular r:id="rId24"/>
    </p:embeddedFont>
    <p:embeddedFont>
      <p:font typeface="楷体" pitchFamily="49" charset="-122"/>
      <p:regular r:id="rId25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308"/>
    <a:srgbClr val="0000FF"/>
    <a:srgbClr val="FF9933"/>
    <a:srgbClr val="AFF22A"/>
    <a:srgbClr val="996633"/>
    <a:srgbClr val="CC9900"/>
    <a:srgbClr val="CC66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46577" autoAdjust="0"/>
  </p:normalViewPr>
  <p:slideViewPr>
    <p:cSldViewPr>
      <p:cViewPr>
        <p:scale>
          <a:sx n="110" d="100"/>
          <a:sy n="110" d="100"/>
        </p:scale>
        <p:origin x="-372" y="-228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6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1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0532E57-0713-4B22-AB3D-8B49EDD1CA36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DAB1A85-094B-4122-A992-8ACB1AFF85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9758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400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338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93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02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84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765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238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03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53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440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75966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2615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6360880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8821370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2093848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7870518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6671497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9175614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7151052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4724145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2678987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44653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31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821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13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78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793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914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79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495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756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625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958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12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602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358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1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76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286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21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977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40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952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405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92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943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882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95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15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96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3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2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50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621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640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845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98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14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922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089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204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91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469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353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19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977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47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956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62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016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7637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237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68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040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144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23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06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001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98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87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788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4433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151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37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61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60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41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618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07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44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068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794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29899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15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8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457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757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67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3854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1003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7235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4062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638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46338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21192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8402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65886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15520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70512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43054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547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62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163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63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90065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15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0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24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85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68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974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851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826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13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230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3387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667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849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108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392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833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116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80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69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020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099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87698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80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163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68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892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02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435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445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76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7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98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" Target="../slides/slid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9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75.xml"/><Relationship Id="rId34" Type="http://schemas.openxmlformats.org/officeDocument/2006/relationships/slideLayout" Target="../slideLayouts/slideLayout88.xml"/><Relationship Id="rId42" Type="http://schemas.openxmlformats.org/officeDocument/2006/relationships/slideLayout" Target="../slideLayouts/slideLayout96.xml"/><Relationship Id="rId47" Type="http://schemas.openxmlformats.org/officeDocument/2006/relationships/slideLayout" Target="../slideLayouts/slideLayout101.xml"/><Relationship Id="rId50" Type="http://schemas.openxmlformats.org/officeDocument/2006/relationships/slideLayout" Target="../slideLayouts/slideLayout104.xml"/><Relationship Id="rId55" Type="http://schemas.openxmlformats.org/officeDocument/2006/relationships/theme" Target="../theme/theme2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38" Type="http://schemas.openxmlformats.org/officeDocument/2006/relationships/slideLayout" Target="../slideLayouts/slideLayout92.xml"/><Relationship Id="rId46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41" Type="http://schemas.openxmlformats.org/officeDocument/2006/relationships/slideLayout" Target="../slideLayouts/slideLayout95.xml"/><Relationship Id="rId54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slideLayout" Target="../slideLayouts/slideLayout91.xml"/><Relationship Id="rId40" Type="http://schemas.openxmlformats.org/officeDocument/2006/relationships/slideLayout" Target="../slideLayouts/slideLayout94.xml"/><Relationship Id="rId45" Type="http://schemas.openxmlformats.org/officeDocument/2006/relationships/slideLayout" Target="../slideLayouts/slideLayout99.xml"/><Relationship Id="rId53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slideLayout" Target="../slideLayouts/slideLayout90.xml"/><Relationship Id="rId49" Type="http://schemas.openxmlformats.org/officeDocument/2006/relationships/slideLayout" Target="../slideLayouts/slideLayout103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4" Type="http://schemas.openxmlformats.org/officeDocument/2006/relationships/slideLayout" Target="../slideLayouts/slideLayout98.xml"/><Relationship Id="rId52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slideLayout" Target="../slideLayouts/slideLayout89.xml"/><Relationship Id="rId43" Type="http://schemas.openxmlformats.org/officeDocument/2006/relationships/slideLayout" Target="../slideLayouts/slideLayout97.xml"/><Relationship Id="rId48" Type="http://schemas.openxmlformats.org/officeDocument/2006/relationships/slideLayout" Target="../slideLayouts/slideLayout102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62.xml"/><Relationship Id="rId51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9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整理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与练习（</a:t>
            </a:r>
            <a:r>
              <a:rPr lang="en-US" altLang="zh-CN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8" action="ppaction://hlinksldjump"/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685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682" r:id="rId41"/>
    <p:sldLayoutId id="2147483681" r:id="rId42"/>
    <p:sldLayoutId id="2147483680" r:id="rId43"/>
    <p:sldLayoutId id="2147483679" r:id="rId44"/>
    <p:sldLayoutId id="2147483678" r:id="rId45"/>
    <p:sldLayoutId id="2147483677" r:id="rId46"/>
    <p:sldLayoutId id="2147483676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整理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与练习（</a:t>
            </a:r>
            <a:r>
              <a:rPr lang="en-US" altLang="zh-CN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27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  <p:sldLayoutId id="2147483815" r:id="rId19"/>
    <p:sldLayoutId id="2147483816" r:id="rId20"/>
    <p:sldLayoutId id="2147483817" r:id="rId21"/>
    <p:sldLayoutId id="2147483818" r:id="rId22"/>
    <p:sldLayoutId id="2147483819" r:id="rId23"/>
    <p:sldLayoutId id="2147483820" r:id="rId24"/>
    <p:sldLayoutId id="2147483821" r:id="rId25"/>
    <p:sldLayoutId id="2147483822" r:id="rId26"/>
    <p:sldLayoutId id="2147483823" r:id="rId27"/>
    <p:sldLayoutId id="2147483824" r:id="rId28"/>
    <p:sldLayoutId id="2147483825" r:id="rId29"/>
    <p:sldLayoutId id="2147483826" r:id="rId30"/>
    <p:sldLayoutId id="2147483827" r:id="rId31"/>
    <p:sldLayoutId id="2147483828" r:id="rId32"/>
    <p:sldLayoutId id="2147483829" r:id="rId33"/>
    <p:sldLayoutId id="2147483830" r:id="rId34"/>
    <p:sldLayoutId id="2147483831" r:id="rId35"/>
    <p:sldLayoutId id="2147483832" r:id="rId36"/>
    <p:sldLayoutId id="2147483833" r:id="rId37"/>
    <p:sldLayoutId id="2147483834" r:id="rId38"/>
    <p:sldLayoutId id="2147483835" r:id="rId39"/>
    <p:sldLayoutId id="2147483836" r:id="rId40"/>
    <p:sldLayoutId id="2147483837" r:id="rId41"/>
    <p:sldLayoutId id="2147483838" r:id="rId42"/>
    <p:sldLayoutId id="2147483839" r:id="rId43"/>
    <p:sldLayoutId id="2147483840" r:id="rId44"/>
    <p:sldLayoutId id="2147483841" r:id="rId45"/>
    <p:sldLayoutId id="2147483842" r:id="rId46"/>
    <p:sldLayoutId id="2147483843" r:id="rId47"/>
    <p:sldLayoutId id="2147483844" r:id="rId48"/>
    <p:sldLayoutId id="2147483845" r:id="rId49"/>
    <p:sldLayoutId id="2147483846" r:id="rId50"/>
    <p:sldLayoutId id="2147483847" r:id="rId51"/>
    <p:sldLayoutId id="2147483848" r:id="rId52"/>
    <p:sldLayoutId id="2147483849" r:id="rId53"/>
    <p:sldLayoutId id="2147483850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长方形和正方形的面积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681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1.xml"/><Relationship Id="rId6" Type="http://schemas.openxmlformats.org/officeDocument/2006/relationships/slide" Target="slide3.xml"/><Relationship Id="rId5" Type="http://schemas.openxmlformats.org/officeDocument/2006/relationships/slide" Target="slide13.xml"/><Relationship Id="rId4" Type="http://schemas.openxmlformats.org/officeDocument/2006/relationships/slide" Target="slide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五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0738" y="1435155"/>
            <a:ext cx="651203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整理和练习（</a:t>
            </a:r>
            <a:r>
              <a:rPr lang="en-US" altLang="zh-CN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整体回顾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综合运用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因数与倍数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 smtClean="0">
                  <a:solidFill>
                    <a:srgbClr val="0050AA"/>
                  </a:solidFill>
                  <a:latin typeface="宋体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506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125732" y="2979142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圆角矩形标注 15"/>
          <p:cNvSpPr>
            <a:spLocks noChangeArrowheads="1"/>
          </p:cNvSpPr>
          <p:nvPr/>
        </p:nvSpPr>
        <p:spPr bwMode="auto">
          <a:xfrm>
            <a:off x="5004048" y="2283718"/>
            <a:ext cx="2592288" cy="695424"/>
          </a:xfrm>
          <a:prstGeom prst="wedgeRoundRectCallout">
            <a:avLst>
              <a:gd name="adj1" fmla="val 3672"/>
              <a:gd name="adj2" fmla="val 85236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的倍数有：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297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1151186" y="2211710"/>
            <a:ext cx="3348805" cy="1008112"/>
          </a:xfrm>
          <a:prstGeom prst="wedgeRoundRectCallout">
            <a:avLst>
              <a:gd name="adj1" fmla="val -35438"/>
              <a:gd name="adj2" fmla="val 63467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你有什么发现？能再找一找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的倍数验证自己的发现吗？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11510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在下面各数中找出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的倍数，算出它们各位上的数的和。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1" y="1365617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72    81    88    99    297    300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2833036" y="3479911"/>
            <a:ext cx="3960440" cy="1088060"/>
          </a:xfrm>
          <a:prstGeom prst="wedgeRoundRectCallout">
            <a:avLst>
              <a:gd name="adj1" fmla="val 59864"/>
              <a:gd name="adj2" fmla="val 369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一个数如果是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的倍数，那么这个数各位上数的和一定是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02" y="2965702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5" grpId="0"/>
      <p:bldP spid="6" grpId="0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9" r="3423"/>
          <a:stretch/>
        </p:blipFill>
        <p:spPr bwMode="auto">
          <a:xfrm>
            <a:off x="1604124" y="2355726"/>
            <a:ext cx="5200124" cy="168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384173" y="1815608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11510"/>
            <a:ext cx="8511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6.1,2,3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…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各数与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的最大公因数分别是多少？填一填。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1560" y="1803229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你能根据上表在下图中接着描点连一连吗？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圆角矩形标注 26"/>
          <p:cNvSpPr>
            <a:spLocks noChangeArrowheads="1"/>
          </p:cNvSpPr>
          <p:nvPr/>
        </p:nvSpPr>
        <p:spPr bwMode="auto">
          <a:xfrm>
            <a:off x="7010763" y="2885804"/>
            <a:ext cx="1877581" cy="1126106"/>
          </a:xfrm>
          <a:prstGeom prst="wedgeRoundRectCallout">
            <a:avLst>
              <a:gd name="adj1" fmla="val 13253"/>
              <a:gd name="adj2" fmla="val -6879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连成的折线是按同一规则变化的。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7574"/>
            <a:ext cx="7253789" cy="815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264949" y="1371181"/>
            <a:ext cx="4623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 smtClean="0"/>
              <a:t>1     3    1   1    3   1    1    3   1    1   3                    </a:t>
            </a:r>
            <a:endParaRPr lang="zh-CN" altLang="en-US" sz="1800" b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2"/>
          <a:stretch/>
        </p:blipFill>
        <p:spPr bwMode="auto">
          <a:xfrm>
            <a:off x="1615058" y="2382342"/>
            <a:ext cx="5117182" cy="1557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圆角矩形标注 25"/>
          <p:cNvSpPr>
            <a:spLocks noChangeArrowheads="1"/>
          </p:cNvSpPr>
          <p:nvPr/>
        </p:nvSpPr>
        <p:spPr bwMode="auto">
          <a:xfrm>
            <a:off x="1511240" y="4011910"/>
            <a:ext cx="3456384" cy="504056"/>
          </a:xfrm>
          <a:prstGeom prst="wedgeRoundRectCallout">
            <a:avLst>
              <a:gd name="adj1" fmla="val -55456"/>
              <a:gd name="adj2" fmla="val -4519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连成的折线有什么特点？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32" y="3002630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8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7" grpId="0" animBg="1"/>
      <p:bldP spid="22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197229"/>
              </p:ext>
            </p:extLst>
          </p:nvPr>
        </p:nvGraphicFramePr>
        <p:xfrm>
          <a:off x="683568" y="661774"/>
          <a:ext cx="7704856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6544"/>
                <a:gridCol w="2808312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</a:rPr>
                        <a:t>知道因数和倍数、公因数和公倍数的含义，会用不同方法找出一个数的因数和倍数，以及两个数的最大公因数和最小公倍数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739120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24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在探索</a:t>
                      </a: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2</a:t>
                      </a:r>
                      <a:r>
                        <a:rPr lang="zh-CN" altLang="en-US" sz="24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、</a:t>
                      </a: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5</a:t>
                      </a:r>
                      <a:r>
                        <a:rPr lang="zh-CN" altLang="en-US" sz="24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、</a:t>
                      </a:r>
                      <a:r>
                        <a:rPr lang="en-US" altLang="zh-CN" sz="24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3</a:t>
                      </a:r>
                      <a:r>
                        <a:rPr lang="zh-CN" altLang="en-US" sz="24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的倍数的特征时，能结合实例认真观察、思考，主动进行交流</a:t>
                      </a:r>
                      <a:endParaRPr lang="zh-CN" altLang="en-US" sz="2400" b="1" kern="12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zh-CN" altLang="en-US" sz="2400" b="1" kern="1200" dirty="0" smtClean="0">
                          <a:solidFill>
                            <a:schemeClr val="tx1"/>
                          </a:solidFill>
                          <a:latin typeface="楷体" pitchFamily="49" charset="-122"/>
                          <a:ea typeface="楷体" pitchFamily="49" charset="-122"/>
                          <a:cs typeface="+mn-cs"/>
                        </a:rPr>
                        <a:t>能联系已有知识理解奇数和偶数、质数和合数的含义，会分解质因数</a:t>
                      </a:r>
                      <a:endParaRPr lang="zh-CN" altLang="en-US" sz="2400" b="1" kern="1200" dirty="0">
                        <a:solidFill>
                          <a:schemeClr val="tx1"/>
                        </a:solidFill>
                        <a:latin typeface="楷体" pitchFamily="49" charset="-122"/>
                        <a:ea typeface="楷体" pitchFamily="49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5796136" y="1268720"/>
            <a:ext cx="2376264" cy="360040"/>
            <a:chOff x="5004048" y="1851670"/>
            <a:chExt cx="2376264" cy="360040"/>
          </a:xfrm>
        </p:grpSpPr>
        <p:sp>
          <p:nvSpPr>
            <p:cNvPr id="6" name="五角星 5"/>
            <p:cNvSpPr/>
            <p:nvPr/>
          </p:nvSpPr>
          <p:spPr>
            <a:xfrm>
              <a:off x="5004048" y="185167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1" name="五角星 30"/>
            <p:cNvSpPr/>
            <p:nvPr/>
          </p:nvSpPr>
          <p:spPr>
            <a:xfrm>
              <a:off x="5508104" y="185167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7" name="五角星 36"/>
            <p:cNvSpPr/>
            <p:nvPr/>
          </p:nvSpPr>
          <p:spPr>
            <a:xfrm>
              <a:off x="6012160" y="185167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9" name="五角星 38"/>
            <p:cNvSpPr/>
            <p:nvPr/>
          </p:nvSpPr>
          <p:spPr>
            <a:xfrm>
              <a:off x="6516216" y="185167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0" name="五角星 39"/>
            <p:cNvSpPr/>
            <p:nvPr/>
          </p:nvSpPr>
          <p:spPr>
            <a:xfrm>
              <a:off x="7020272" y="185167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796136" y="2605990"/>
            <a:ext cx="2376264" cy="360040"/>
            <a:chOff x="5004048" y="2571750"/>
            <a:chExt cx="2376264" cy="360040"/>
          </a:xfrm>
        </p:grpSpPr>
        <p:sp>
          <p:nvSpPr>
            <p:cNvPr id="41" name="五角星 40"/>
            <p:cNvSpPr/>
            <p:nvPr/>
          </p:nvSpPr>
          <p:spPr>
            <a:xfrm>
              <a:off x="5004048" y="257175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2" name="五角星 41"/>
            <p:cNvSpPr/>
            <p:nvPr/>
          </p:nvSpPr>
          <p:spPr>
            <a:xfrm>
              <a:off x="5508104" y="257175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3" name="五角星 42"/>
            <p:cNvSpPr/>
            <p:nvPr/>
          </p:nvSpPr>
          <p:spPr>
            <a:xfrm>
              <a:off x="6012160" y="257175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4" name="五角星 43"/>
            <p:cNvSpPr/>
            <p:nvPr/>
          </p:nvSpPr>
          <p:spPr>
            <a:xfrm>
              <a:off x="6516216" y="257175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7020272" y="257175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96136" y="3542094"/>
            <a:ext cx="2376264" cy="360040"/>
            <a:chOff x="5004048" y="3291830"/>
            <a:chExt cx="2376264" cy="360040"/>
          </a:xfrm>
        </p:grpSpPr>
        <p:sp>
          <p:nvSpPr>
            <p:cNvPr id="46" name="五角星 45"/>
            <p:cNvSpPr/>
            <p:nvPr/>
          </p:nvSpPr>
          <p:spPr>
            <a:xfrm>
              <a:off x="5004048" y="329183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7" name="五角星 46"/>
            <p:cNvSpPr/>
            <p:nvPr/>
          </p:nvSpPr>
          <p:spPr>
            <a:xfrm>
              <a:off x="5508104" y="329183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8" name="五角星 47"/>
            <p:cNvSpPr/>
            <p:nvPr/>
          </p:nvSpPr>
          <p:spPr>
            <a:xfrm>
              <a:off x="6012160" y="329183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50" name="五角星 49"/>
            <p:cNvSpPr/>
            <p:nvPr/>
          </p:nvSpPr>
          <p:spPr>
            <a:xfrm>
              <a:off x="6516216" y="329183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53" name="五角星 52"/>
            <p:cNvSpPr/>
            <p:nvPr/>
          </p:nvSpPr>
          <p:spPr>
            <a:xfrm>
              <a:off x="7020272" y="3291830"/>
              <a:ext cx="360040" cy="360040"/>
            </a:xfrm>
            <a:prstGeom prst="star5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397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956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ngxiaofang\Pictures\d_p18_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7" b="23672"/>
          <a:stretch/>
        </p:blipFill>
        <p:spPr bwMode="auto">
          <a:xfrm>
            <a:off x="558317" y="1418332"/>
            <a:ext cx="7187854" cy="3169642"/>
          </a:xfrm>
          <a:prstGeom prst="rect">
            <a:avLst/>
          </a:prstGeom>
          <a:noFill/>
          <a:extLst/>
        </p:spPr>
      </p:pic>
      <p:sp>
        <p:nvSpPr>
          <p:cNvPr id="11" name="圆角矩形标注 10"/>
          <p:cNvSpPr/>
          <p:nvPr/>
        </p:nvSpPr>
        <p:spPr>
          <a:xfrm>
            <a:off x="1854461" y="1275606"/>
            <a:ext cx="2448272" cy="678954"/>
          </a:xfrm>
          <a:prstGeom prst="wedgeRoundRectCallout">
            <a:avLst>
              <a:gd name="adj1" fmla="val -45181"/>
              <a:gd name="adj2" fmla="val 76556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这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一单元，你学到了哪些知识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？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1134381" y="3723878"/>
            <a:ext cx="2360337" cy="678954"/>
          </a:xfrm>
          <a:prstGeom prst="wedgeRoundRectCallout">
            <a:avLst>
              <a:gd name="adj1" fmla="val 37782"/>
              <a:gd name="adj2" fmla="val -79721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我知道了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的倍数的特征。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5094821" y="864257"/>
            <a:ext cx="2592288" cy="1440160"/>
          </a:xfrm>
          <a:prstGeom prst="wedgeRoundRectCallout">
            <a:avLst>
              <a:gd name="adj1" fmla="val -36862"/>
              <a:gd name="adj2" fmla="val 6359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我学会了找一个数的因数、倍数，找两个数的公因数和公倍数。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5623868" y="3914535"/>
            <a:ext cx="2764556" cy="673339"/>
          </a:xfrm>
          <a:prstGeom prst="wedgeRoundRectCallout">
            <a:avLst>
              <a:gd name="adj1" fmla="val -56828"/>
              <a:gd name="adj2" fmla="val -4507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我认识了奇数、偶数、质数、合数。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整体回顾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776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>
            <a:spLocks noChangeArrowheads="1"/>
          </p:cNvSpPr>
          <p:nvPr/>
        </p:nvSpPr>
        <p:spPr bwMode="auto">
          <a:xfrm>
            <a:off x="3630985" y="514421"/>
            <a:ext cx="2026498" cy="57888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因数和倍数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 rot="5400000">
            <a:off x="4250110" y="-274566"/>
            <a:ext cx="287337" cy="3132137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圆角矩形 18"/>
          <p:cNvSpPr>
            <a:spLocks noChangeArrowheads="1"/>
          </p:cNvSpPr>
          <p:nvPr/>
        </p:nvSpPr>
        <p:spPr bwMode="auto">
          <a:xfrm>
            <a:off x="444971" y="1450525"/>
            <a:ext cx="2830885" cy="919401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因数和倍数，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的倍数的特征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圆角矩形 19"/>
          <p:cNvSpPr>
            <a:spLocks noChangeArrowheads="1"/>
          </p:cNvSpPr>
          <p:nvPr/>
        </p:nvSpPr>
        <p:spPr bwMode="auto">
          <a:xfrm>
            <a:off x="5508104" y="1450525"/>
            <a:ext cx="3168352" cy="919401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公因数和最大公因数，公倍数和最小公倍数</a:t>
            </a:r>
          </a:p>
        </p:txBody>
      </p:sp>
      <p:sp>
        <p:nvSpPr>
          <p:cNvPr id="35846" name="圆角矩形 21"/>
          <p:cNvSpPr>
            <a:spLocks noChangeArrowheads="1"/>
          </p:cNvSpPr>
          <p:nvPr/>
        </p:nvSpPr>
        <p:spPr bwMode="auto">
          <a:xfrm>
            <a:off x="500385" y="2767802"/>
            <a:ext cx="510381" cy="197649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因数和倍数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847" name="圆角矩形 22"/>
          <p:cNvSpPr>
            <a:spLocks noChangeArrowheads="1"/>
          </p:cNvSpPr>
          <p:nvPr/>
        </p:nvSpPr>
        <p:spPr bwMode="auto">
          <a:xfrm>
            <a:off x="2267744" y="2771244"/>
            <a:ext cx="1008112" cy="2032754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的倍数的特征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848" name="圆角矩形 23"/>
          <p:cNvSpPr>
            <a:spLocks noChangeArrowheads="1"/>
          </p:cNvSpPr>
          <p:nvPr/>
        </p:nvSpPr>
        <p:spPr bwMode="auto">
          <a:xfrm>
            <a:off x="3412370" y="2818677"/>
            <a:ext cx="409475" cy="197649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质数、合数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849" name="左大括号 26"/>
          <p:cNvSpPr>
            <a:spLocks/>
          </p:cNvSpPr>
          <p:nvPr/>
        </p:nvSpPr>
        <p:spPr bwMode="auto">
          <a:xfrm rot="5400000">
            <a:off x="1647974" y="1566934"/>
            <a:ext cx="287337" cy="2072133"/>
          </a:xfrm>
          <a:prstGeom prst="leftBrace">
            <a:avLst>
              <a:gd name="adj1" fmla="val 71403"/>
              <a:gd name="adj2" fmla="val 49685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/>
        </p:spPr>
        <p:txBody>
          <a:bodyPr rot="10800000" vert="eaVert" anchor="ctr"/>
          <a:lstStyle/>
          <a:p>
            <a:pPr algn="ctr"/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左大括号 27"/>
          <p:cNvSpPr/>
          <p:nvPr/>
        </p:nvSpPr>
        <p:spPr>
          <a:xfrm rot="5400000">
            <a:off x="7020620" y="1378170"/>
            <a:ext cx="287338" cy="2304257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51" name="圆角矩形 28"/>
          <p:cNvSpPr>
            <a:spLocks noChangeArrowheads="1"/>
          </p:cNvSpPr>
          <p:nvPr/>
        </p:nvSpPr>
        <p:spPr bwMode="auto">
          <a:xfrm>
            <a:off x="5724128" y="2746669"/>
            <a:ext cx="1152128" cy="2032754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公因数和最大公因数</a:t>
            </a:r>
          </a:p>
        </p:txBody>
      </p:sp>
      <p:sp>
        <p:nvSpPr>
          <p:cNvPr id="18" name="圆角矩形 17"/>
          <p:cNvSpPr>
            <a:spLocks noChangeArrowheads="1"/>
          </p:cNvSpPr>
          <p:nvPr/>
        </p:nvSpPr>
        <p:spPr bwMode="auto">
          <a:xfrm>
            <a:off x="3347864" y="1450525"/>
            <a:ext cx="2110805" cy="919401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质数、合数，分解质因数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左大括号 26"/>
          <p:cNvSpPr>
            <a:spLocks/>
          </p:cNvSpPr>
          <p:nvPr/>
        </p:nvSpPr>
        <p:spPr bwMode="auto">
          <a:xfrm rot="5400000">
            <a:off x="4300996" y="1754893"/>
            <a:ext cx="287337" cy="1694830"/>
          </a:xfrm>
          <a:prstGeom prst="leftBrace">
            <a:avLst>
              <a:gd name="adj1" fmla="val 71403"/>
              <a:gd name="adj2" fmla="val 49685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/>
        </p:spPr>
        <p:txBody>
          <a:bodyPr rot="10800000" vert="eaVert" anchor="ctr"/>
          <a:lstStyle/>
          <a:p>
            <a:pPr algn="ctr"/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圆角矩形 23"/>
          <p:cNvSpPr>
            <a:spLocks noChangeArrowheads="1"/>
          </p:cNvSpPr>
          <p:nvPr/>
        </p:nvSpPr>
        <p:spPr bwMode="auto">
          <a:xfrm>
            <a:off x="5027402" y="2783945"/>
            <a:ext cx="409475" cy="197649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分解质因数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圆角矩形 28"/>
          <p:cNvSpPr>
            <a:spLocks noChangeArrowheads="1"/>
          </p:cNvSpPr>
          <p:nvPr/>
        </p:nvSpPr>
        <p:spPr bwMode="auto">
          <a:xfrm>
            <a:off x="7940798" y="2673968"/>
            <a:ext cx="1023690" cy="2032754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公倍数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和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最小公倍数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  <a:noFill/>
        </p:spPr>
      </p:pic>
      <p:sp>
        <p:nvSpPr>
          <p:cNvPr id="2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916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19" grpId="0" animBg="1"/>
      <p:bldP spid="20" grpId="0" animBg="1"/>
      <p:bldP spid="35846" grpId="0" animBg="1"/>
      <p:bldP spid="35847" grpId="0" animBg="1"/>
      <p:bldP spid="35848" grpId="0" animBg="1"/>
      <p:bldP spid="35849" grpId="0" animBg="1"/>
      <p:bldP spid="28" grpId="0" animBg="1"/>
      <p:bldP spid="35851" grpId="0" animBg="1"/>
      <p:bldP spid="18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jinse\Desktop\课件样例\人物图\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1" t="17277" r="31326" b="8395"/>
          <a:stretch/>
        </p:blipFill>
        <p:spPr bwMode="auto">
          <a:xfrm>
            <a:off x="7754334" y="1453382"/>
            <a:ext cx="850114" cy="1069042"/>
          </a:xfrm>
          <a:prstGeom prst="rect">
            <a:avLst/>
          </a:prstGeom>
          <a:noFill/>
          <a:extLst/>
        </p:spPr>
      </p:pic>
      <p:sp>
        <p:nvSpPr>
          <p:cNvPr id="12" name="圆角矩形标注 11"/>
          <p:cNvSpPr/>
          <p:nvPr/>
        </p:nvSpPr>
        <p:spPr>
          <a:xfrm>
            <a:off x="3995936" y="1563638"/>
            <a:ext cx="3384376" cy="720080"/>
          </a:xfrm>
          <a:prstGeom prst="wedgeRoundRectCallout">
            <a:avLst>
              <a:gd name="adj1" fmla="val 56597"/>
              <a:gd name="adj2" fmla="val -152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3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两个数公有的因数，叫作这两个数的公因数。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1115616" y="771550"/>
            <a:ext cx="3528392" cy="432048"/>
          </a:xfrm>
          <a:prstGeom prst="wedgeRoundRectCallout">
            <a:avLst>
              <a:gd name="adj1" fmla="val -35606"/>
              <a:gd name="adj2" fmla="val 79254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两个数的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公因数是什么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？</a:t>
            </a:r>
          </a:p>
        </p:txBody>
      </p:sp>
      <p:sp>
        <p:nvSpPr>
          <p:cNvPr id="17" name="圆角矩形标注 16"/>
          <p:cNvSpPr/>
          <p:nvPr/>
        </p:nvSpPr>
        <p:spPr>
          <a:xfrm>
            <a:off x="1321602" y="2496634"/>
            <a:ext cx="5554654" cy="465808"/>
          </a:xfrm>
          <a:prstGeom prst="wedgeRoundRectCallout">
            <a:avLst>
              <a:gd name="adj1" fmla="val -52955"/>
              <a:gd name="adj2" fmla="val -43996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怎样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找两个数的公因数和最大公因数呢？</a:t>
            </a:r>
          </a:p>
        </p:txBody>
      </p:sp>
      <p:sp>
        <p:nvSpPr>
          <p:cNvPr id="19" name="圆角矩形标注 18"/>
          <p:cNvSpPr/>
          <p:nvPr/>
        </p:nvSpPr>
        <p:spPr>
          <a:xfrm>
            <a:off x="648879" y="3034245"/>
            <a:ext cx="7746749" cy="1540885"/>
          </a:xfrm>
          <a:prstGeom prst="wedgeRoundRectCallout">
            <a:avLst>
              <a:gd name="adj1" fmla="val 53550"/>
              <a:gd name="adj2" fmla="val -30423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spcBef>
                <a:spcPts val="6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找两个数的最大公因数：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）分别写出两个数的所有因数，对比找出公因数，并找出最大的一个；（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）找出一个数的因数，再在这些因数中找另一个数的因数，并确定最大的。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12" y="1347614"/>
            <a:ext cx="1126831" cy="1614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58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7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jinse\Desktop\课件样例\人物图\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1" t="17277" r="31326" b="8395"/>
          <a:stretch/>
        </p:blipFill>
        <p:spPr bwMode="auto">
          <a:xfrm>
            <a:off x="7991872" y="1265689"/>
            <a:ext cx="850114" cy="1069042"/>
          </a:xfrm>
          <a:prstGeom prst="rect">
            <a:avLst/>
          </a:prstGeom>
          <a:noFill/>
          <a:extLst/>
        </p:spPr>
      </p:pic>
      <p:sp>
        <p:nvSpPr>
          <p:cNvPr id="62479" name="矩形 19"/>
          <p:cNvSpPr>
            <a:spLocks noChangeArrowheads="1"/>
          </p:cNvSpPr>
          <p:nvPr/>
        </p:nvSpPr>
        <p:spPr bwMode="auto">
          <a:xfrm>
            <a:off x="791270" y="2910795"/>
            <a:ext cx="6048375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3311352" y="1254611"/>
            <a:ext cx="4392487" cy="681832"/>
          </a:xfrm>
          <a:prstGeom prst="wedgeRoundRectCallout">
            <a:avLst>
              <a:gd name="adj1" fmla="val 55532"/>
              <a:gd name="adj2" fmla="val -3502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3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两个数公有的倍数，叫作这两个数的公倍数。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875066" y="555526"/>
            <a:ext cx="3624926" cy="465808"/>
          </a:xfrm>
          <a:prstGeom prst="wedgeRoundRectCallout">
            <a:avLst>
              <a:gd name="adj1" fmla="val -40139"/>
              <a:gd name="adj2" fmla="val 72512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两个数的公倍数是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什么？</a:t>
            </a:r>
            <a:endParaRPr lang="zh-CN" altLang="en-US" sz="2400" b="1" dirty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1635808" y="2118707"/>
            <a:ext cx="4123816" cy="681832"/>
          </a:xfrm>
          <a:prstGeom prst="wedgeRoundRectCallout">
            <a:avLst>
              <a:gd name="adj1" fmla="val -55478"/>
              <a:gd name="adj2" fmla="val -47681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怎样找两个数的公倍数和最小公倍数呢？</a:t>
            </a:r>
          </a:p>
        </p:txBody>
      </p:sp>
      <p:sp>
        <p:nvSpPr>
          <p:cNvPr id="18" name="圆角矩形标注 17"/>
          <p:cNvSpPr/>
          <p:nvPr/>
        </p:nvSpPr>
        <p:spPr>
          <a:xfrm>
            <a:off x="791270" y="2982801"/>
            <a:ext cx="7697414" cy="1478409"/>
          </a:xfrm>
          <a:prstGeom prst="wedgeRoundRectCallout">
            <a:avLst>
              <a:gd name="adj1" fmla="val 35337"/>
              <a:gd name="adj2" fmla="val -85636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spcBef>
                <a:spcPts val="6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找两个数的最小公倍数：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）从小到大依次写出两个数的部分倍数，对比找出公倍数，并找出最小的一个；（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）找出一个数的倍数，再在这些倍数中找另一个数的倍数，并确定最小的。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67974"/>
            <a:ext cx="1126831" cy="1614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052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221106" y="3316477"/>
            <a:ext cx="1482510" cy="1299257"/>
          </a:xfrm>
          <a:prstGeom prst="rect">
            <a:avLst/>
          </a:prstGeom>
          <a:noFill/>
          <a:extLst/>
        </p:spPr>
      </p:pic>
      <p:sp>
        <p:nvSpPr>
          <p:cNvPr id="2" name="TextBox 1"/>
          <p:cNvSpPr txBox="1"/>
          <p:nvPr/>
        </p:nvSpPr>
        <p:spPr>
          <a:xfrm>
            <a:off x="2339752" y="511100"/>
            <a:ext cx="6566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找出下面每组数的最大公因数和最小公倍数。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2027" y="1005864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20    33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11    8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9      35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14</a:t>
            </a: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7     15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21    17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34    18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1748498" y="1869960"/>
            <a:ext cx="5472608" cy="341832"/>
          </a:xfrm>
          <a:prstGeom prst="wedgeRoundRectCallout">
            <a:avLst>
              <a:gd name="adj1" fmla="val 54936"/>
              <a:gd name="adj2" fmla="val 410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，最小公倍数是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1762027" y="2302008"/>
            <a:ext cx="5472608" cy="288032"/>
          </a:xfrm>
          <a:prstGeom prst="wedgeRoundRectCallout">
            <a:avLst>
              <a:gd name="adj1" fmla="val 54936"/>
              <a:gd name="adj2" fmla="val 410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33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，最小公倍数是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33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圆角矩形标注 22"/>
          <p:cNvSpPr>
            <a:spLocks noChangeArrowheads="1"/>
          </p:cNvSpPr>
          <p:nvPr/>
        </p:nvSpPr>
        <p:spPr bwMode="auto">
          <a:xfrm>
            <a:off x="1748498" y="2662048"/>
            <a:ext cx="5472608" cy="360040"/>
          </a:xfrm>
          <a:prstGeom prst="wedgeRoundRectCallout">
            <a:avLst>
              <a:gd name="adj1" fmla="val 54936"/>
              <a:gd name="adj2" fmla="val 410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，最小公倍数是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72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748498" y="3094096"/>
            <a:ext cx="5472608" cy="341832"/>
          </a:xfrm>
          <a:prstGeom prst="wedgeRoundRectCallout">
            <a:avLst>
              <a:gd name="adj1" fmla="val 54936"/>
              <a:gd name="adj2" fmla="val 410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35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14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，最小公倍数是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70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圆角矩形标注 24"/>
          <p:cNvSpPr>
            <a:spLocks noChangeArrowheads="1"/>
          </p:cNvSpPr>
          <p:nvPr/>
        </p:nvSpPr>
        <p:spPr bwMode="auto">
          <a:xfrm>
            <a:off x="1748498" y="3497625"/>
            <a:ext cx="5472608" cy="316551"/>
          </a:xfrm>
          <a:prstGeom prst="wedgeRoundRectCallout">
            <a:avLst>
              <a:gd name="adj1" fmla="val 55251"/>
              <a:gd name="adj2" fmla="val 186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13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的最大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公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因数是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，最小公倍数是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91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圆角矩形标注 25"/>
          <p:cNvSpPr>
            <a:spLocks noChangeArrowheads="1"/>
          </p:cNvSpPr>
          <p:nvPr/>
        </p:nvSpPr>
        <p:spPr bwMode="auto">
          <a:xfrm>
            <a:off x="1748498" y="3886184"/>
            <a:ext cx="5472608" cy="273061"/>
          </a:xfrm>
          <a:prstGeom prst="wedgeRoundRectCallout">
            <a:avLst>
              <a:gd name="adj1" fmla="val 55409"/>
              <a:gd name="adj2" fmla="val 631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，最小公倍数是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105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圆角矩形标注 26"/>
          <p:cNvSpPr>
            <a:spLocks noChangeArrowheads="1"/>
          </p:cNvSpPr>
          <p:nvPr/>
        </p:nvSpPr>
        <p:spPr bwMode="auto">
          <a:xfrm>
            <a:off x="1748498" y="4246224"/>
            <a:ext cx="5472608" cy="273061"/>
          </a:xfrm>
          <a:prstGeom prst="wedgeRoundRectCallout">
            <a:avLst>
              <a:gd name="adj1" fmla="val 55251"/>
              <a:gd name="adj2" fmla="val 1263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17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34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17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，最小公倍数是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34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>
            <a:spLocks noChangeArrowheads="1"/>
          </p:cNvSpPr>
          <p:nvPr/>
        </p:nvSpPr>
        <p:spPr bwMode="auto">
          <a:xfrm>
            <a:off x="1748498" y="4606264"/>
            <a:ext cx="5472608" cy="273061"/>
          </a:xfrm>
          <a:prstGeom prst="wedgeRoundRectCallout">
            <a:avLst>
              <a:gd name="adj1" fmla="val 55251"/>
              <a:gd name="adj2" fmla="val 947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，最小公倍数是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579053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综合运用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337962" y="3044063"/>
            <a:ext cx="1482510" cy="1299257"/>
          </a:xfrm>
          <a:prstGeom prst="rect">
            <a:avLst/>
          </a:prstGeom>
          <a:noFill/>
          <a:ex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62" y="1244954"/>
            <a:ext cx="5553050" cy="16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96882"/>
            <a:ext cx="8009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红棋每次走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格，黄棋每次走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格。在两种棋都走到的方格中涂色。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圆角矩形标注 16"/>
          <p:cNvSpPr>
            <a:spLocks noChangeArrowheads="1"/>
          </p:cNvSpPr>
          <p:nvPr/>
        </p:nvSpPr>
        <p:spPr bwMode="auto">
          <a:xfrm>
            <a:off x="4359294" y="3208579"/>
            <a:ext cx="3005638" cy="772679"/>
          </a:xfrm>
          <a:prstGeom prst="wedgeRoundRectCallout">
            <a:avLst>
              <a:gd name="adj1" fmla="val 56212"/>
              <a:gd name="adj2" fmla="val 13087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它们会走到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公倍数的方格里。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4" t="10123" r="1241" b="5478"/>
          <a:stretch/>
        </p:blipFill>
        <p:spPr bwMode="auto">
          <a:xfrm>
            <a:off x="1875266" y="1489031"/>
            <a:ext cx="5505046" cy="1393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1303215" y="3120493"/>
            <a:ext cx="2952328" cy="747289"/>
          </a:xfrm>
          <a:prstGeom prst="wedgeRoundRectCallout">
            <a:avLst>
              <a:gd name="adj1" fmla="val -59859"/>
              <a:gd name="adj2" fmla="val 174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红棋和黄棋分别会走到哪些方格里？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64" y="2973146"/>
            <a:ext cx="1126831" cy="16148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标注 14"/>
          <p:cNvSpPr>
            <a:spLocks noChangeArrowheads="1"/>
          </p:cNvSpPr>
          <p:nvPr/>
        </p:nvSpPr>
        <p:spPr bwMode="auto">
          <a:xfrm>
            <a:off x="1259632" y="2183229"/>
            <a:ext cx="3638185" cy="1416036"/>
          </a:xfrm>
          <a:prstGeom prst="wedgeRoundRectCallout">
            <a:avLst>
              <a:gd name="adj1" fmla="val -54911"/>
              <a:gd name="adj2" fmla="val 3689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要把两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根彩带剪成同样长的短彩带且没有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剩余，短彩带的长度要与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有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什么关系？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7544" y="613569"/>
            <a:ext cx="3074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把右边两根彩带剪成同样长的短彩带且没有剩余，每根彩带最长是多少厘米？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5250678" y="2067694"/>
            <a:ext cx="3528393" cy="1531571"/>
          </a:xfrm>
          <a:prstGeom prst="wedgeRoundRectCallout">
            <a:avLst>
              <a:gd name="adj1" fmla="val -2347"/>
              <a:gd name="adj2" fmla="val -6562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短彩带的长度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要是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的公因数，短彩带的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最长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长度就是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的最大公因数。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468" y="617177"/>
            <a:ext cx="4270750" cy="79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542554" y="1014364"/>
            <a:ext cx="1122017" cy="98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34579" y="379015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45,30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87824" y="4270325"/>
            <a:ext cx="415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答：每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根彩带最长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48" y="2931790"/>
            <a:ext cx="1004384" cy="14393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  <p:bldP spid="24" grpId="0" animBg="1"/>
      <p:bldP spid="7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685405" y="1834826"/>
            <a:ext cx="1122017" cy="98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13094" y="469179"/>
            <a:ext cx="4634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暑假期间，小林每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天游泳一次，小军每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天游泳一次。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日两人在游泳池相遇，八月几日他们又再次相遇？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圆角矩形标注 22"/>
          <p:cNvSpPr>
            <a:spLocks noChangeArrowheads="1"/>
          </p:cNvSpPr>
          <p:nvPr/>
        </p:nvSpPr>
        <p:spPr bwMode="auto">
          <a:xfrm>
            <a:off x="1043608" y="2139170"/>
            <a:ext cx="3888432" cy="1008644"/>
          </a:xfrm>
          <a:prstGeom prst="wedgeRoundRectCallout">
            <a:avLst>
              <a:gd name="adj1" fmla="val -54911"/>
              <a:gd name="adj2" fmla="val 3689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在整个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月份，小林和小军参加游泳的日期数各有什么特点呢？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>
            <a:spLocks noChangeArrowheads="1"/>
          </p:cNvSpPr>
          <p:nvPr/>
        </p:nvSpPr>
        <p:spPr bwMode="auto">
          <a:xfrm>
            <a:off x="5285184" y="2710825"/>
            <a:ext cx="3528393" cy="1793852"/>
          </a:xfrm>
          <a:prstGeom prst="wedgeRoundRectCallout">
            <a:avLst>
              <a:gd name="adj1" fmla="val -2347"/>
              <a:gd name="adj2" fmla="val -6562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小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林参加游泳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的日期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数是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的倍数，小军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参加游泳的日期数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的倍数，他们相遇的日期数是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的公倍数。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19672" y="365187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［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6,8 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］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1873" y="4198317"/>
            <a:ext cx="415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日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他们又再次相遇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911" y="158379"/>
            <a:ext cx="2138617" cy="219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93289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 animBg="1"/>
      <p:bldP spid="28" grpId="0" animBg="1"/>
      <p:bldP spid="31" grpId="0"/>
      <p:bldP spid="34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936</Words>
  <Application>Microsoft Office PowerPoint</Application>
  <PresentationFormat>全屏显示(16:9)</PresentationFormat>
  <Paragraphs>75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Calibri</vt:lpstr>
      <vt:lpstr>黑体</vt:lpstr>
      <vt:lpstr>幼圆</vt:lpstr>
      <vt:lpstr>楷体</vt:lpstr>
      <vt:lpstr>Wingdings</vt:lpstr>
      <vt:lpstr>Times New Roman</vt:lpstr>
      <vt:lpstr>3_Office 主题</vt:lpstr>
      <vt:lpstr>5_Office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20</cp:revision>
  <dcterms:created xsi:type="dcterms:W3CDTF">2017-03-17T02:28:00Z</dcterms:created>
  <dcterms:modified xsi:type="dcterms:W3CDTF">2019-10-14T06:28:46Z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